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88" r:id="rId2"/>
    <p:sldId id="290" r:id="rId3"/>
    <p:sldId id="256" r:id="rId4"/>
    <p:sldId id="257" r:id="rId5"/>
    <p:sldId id="291" r:id="rId6"/>
    <p:sldId id="293" r:id="rId7"/>
    <p:sldId id="292" r:id="rId8"/>
    <p:sldId id="294" r:id="rId9"/>
    <p:sldId id="300" r:id="rId10"/>
    <p:sldId id="295" r:id="rId11"/>
    <p:sldId id="296" r:id="rId12"/>
    <p:sldId id="297" r:id="rId13"/>
    <p:sldId id="298" r:id="rId14"/>
    <p:sldId id="29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0F16"/>
    <a:srgbClr val="B3B5BA"/>
    <a:srgbClr val="F15960"/>
    <a:srgbClr val="EC1822"/>
    <a:srgbClr val="F58B90"/>
    <a:srgbClr val="F3DEDF"/>
    <a:srgbClr val="F2F2F2"/>
    <a:srgbClr val="B4B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1230" y="-150"/>
      </p:cViewPr>
      <p:guideLst>
        <p:guide pos="288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F201E-B678-422E-B5DF-42BE5C56452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63EB1-1DFA-4BC2-AAA2-155470E09F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305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0FE6C-D14C-4BD4-A096-83D3A09AE00D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02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1426-50F9-4000-9BF0-326B2B331852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72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5C67-A603-4A18-BFFF-3D6C84B14D2A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88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9E263-A2CE-4FA5-AD45-28A4E8EF96B7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5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E9F63-E65C-4C2E-84FB-907068150AF3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3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D534-E6CA-4A5B-929E-8F0BBB0503B7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46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A87CB-FE94-46C6-954A-970229B74F80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12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766F-4004-4602-B87E-985C7E7DF324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722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1A08E-BAF0-4603-9165-9396830E65F5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39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FE0EE-96A3-43FB-B28F-138064BC10B5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822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6683-29F4-44E0-A356-F787B6B8D5B6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012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F0BBC-27B0-4A38-AE53-95CB9261CAA2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38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5.jpe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5.jpe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5.jpe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jpe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109B73-1275-43CE-A680-431FB321E737}"/>
              </a:ext>
            </a:extLst>
          </p:cNvPr>
          <p:cNvSpPr/>
          <p:nvPr/>
        </p:nvSpPr>
        <p:spPr>
          <a:xfrm rot="3600000">
            <a:off x="919620" y="1791000"/>
            <a:ext cx="3276000" cy="3276000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61D1E8-4920-45E9-A4A4-78CD106FAD3B}"/>
              </a:ext>
            </a:extLst>
          </p:cNvPr>
          <p:cNvSpPr/>
          <p:nvPr/>
        </p:nvSpPr>
        <p:spPr>
          <a:xfrm rot="3600000">
            <a:off x="959751" y="1831131"/>
            <a:ext cx="3195738" cy="31957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B21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B206CA-2690-4B9D-82C6-DACD93F74040}"/>
              </a:ext>
            </a:extLst>
          </p:cNvPr>
          <p:cNvSpPr/>
          <p:nvPr/>
        </p:nvSpPr>
        <p:spPr>
          <a:xfrm>
            <a:off x="3836815" y="3727291"/>
            <a:ext cx="1343842" cy="300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AF52C8-26C7-4C2D-94C6-D2291242A51D}"/>
              </a:ext>
            </a:extLst>
          </p:cNvPr>
          <p:cNvSpPr/>
          <p:nvPr/>
        </p:nvSpPr>
        <p:spPr>
          <a:xfrm>
            <a:off x="-1" y="2824223"/>
            <a:ext cx="2487825" cy="2662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26FEA50-FFC9-49A6-8E27-E60FA86AC154}"/>
              </a:ext>
            </a:extLst>
          </p:cNvPr>
          <p:cNvCxnSpPr>
            <a:cxnSpLocks/>
          </p:cNvCxnSpPr>
          <p:nvPr/>
        </p:nvCxnSpPr>
        <p:spPr>
          <a:xfrm>
            <a:off x="4709438" y="4034439"/>
            <a:ext cx="4434562" cy="0"/>
          </a:xfrm>
          <a:prstGeom prst="line">
            <a:avLst/>
          </a:prstGeom>
          <a:ln w="12700">
            <a:solidFill>
              <a:srgbClr val="B210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AC4069-7F5A-4C78-A219-B86F76D10086}"/>
              </a:ext>
            </a:extLst>
          </p:cNvPr>
          <p:cNvCxnSpPr>
            <a:cxnSpLocks/>
          </p:cNvCxnSpPr>
          <p:nvPr/>
        </p:nvCxnSpPr>
        <p:spPr>
          <a:xfrm>
            <a:off x="4703722" y="4059467"/>
            <a:ext cx="4440278" cy="0"/>
          </a:xfrm>
          <a:prstGeom prst="line">
            <a:avLst/>
          </a:prstGeom>
          <a:ln w="38100">
            <a:solidFill>
              <a:srgbClr val="B3B5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66FE8B59-53C6-4570-9891-8A31C3A243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01" y="228020"/>
            <a:ext cx="1404129" cy="4168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E50E80-31D6-4450-A705-BA7423DA035B}"/>
              </a:ext>
            </a:extLst>
          </p:cNvPr>
          <p:cNvSpPr txBox="1"/>
          <p:nvPr/>
        </p:nvSpPr>
        <p:spPr>
          <a:xfrm>
            <a:off x="4659741" y="3557036"/>
            <a:ext cx="4280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111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기초 딥러닝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B74170-5C08-45BA-A33B-69DF3F1E5B02}"/>
              </a:ext>
            </a:extLst>
          </p:cNvPr>
          <p:cNvSpPr txBox="1"/>
          <p:nvPr/>
        </p:nvSpPr>
        <p:spPr>
          <a:xfrm>
            <a:off x="3859677" y="4410461"/>
            <a:ext cx="5080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지도교수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정성원교수님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학번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120230234</a:t>
            </a:r>
          </a:p>
          <a:p>
            <a:pPr algn="r"/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박선민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C5BC32-97E4-44EF-9C07-89C9CA5D294B}"/>
              </a:ext>
            </a:extLst>
          </p:cNvPr>
          <p:cNvSpPr/>
          <p:nvPr/>
        </p:nvSpPr>
        <p:spPr>
          <a:xfrm rot="3600000">
            <a:off x="-301336" y="3394382"/>
            <a:ext cx="3195738" cy="4877925"/>
          </a:xfrm>
          <a:prstGeom prst="rect">
            <a:avLst/>
          </a:prstGeom>
          <a:noFill/>
          <a:ln w="12700">
            <a:solidFill>
              <a:srgbClr val="B2101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6806FD-4730-4F55-84D1-31D6F1BC316E}"/>
              </a:ext>
            </a:extLst>
          </p:cNvPr>
          <p:cNvSpPr/>
          <p:nvPr/>
        </p:nvSpPr>
        <p:spPr>
          <a:xfrm rot="3600000">
            <a:off x="1677015" y="-265773"/>
            <a:ext cx="2947748" cy="2947748"/>
          </a:xfrm>
          <a:prstGeom prst="rect">
            <a:avLst/>
          </a:prstGeom>
          <a:noFill/>
          <a:ln w="12700">
            <a:solidFill>
              <a:srgbClr val="B2101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277850-F505-423B-943D-231DE4F4740A}"/>
              </a:ext>
            </a:extLst>
          </p:cNvPr>
          <p:cNvSpPr/>
          <p:nvPr/>
        </p:nvSpPr>
        <p:spPr>
          <a:xfrm rot="3600000">
            <a:off x="2161338" y="1517796"/>
            <a:ext cx="1435604" cy="1435604"/>
          </a:xfrm>
          <a:prstGeom prst="rect">
            <a:avLst/>
          </a:pr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EE9882-A8E5-468B-AFE3-88BD1B51D882}"/>
              </a:ext>
            </a:extLst>
          </p:cNvPr>
          <p:cNvSpPr>
            <a:spLocks noChangeAspect="1"/>
          </p:cNvSpPr>
          <p:nvPr/>
        </p:nvSpPr>
        <p:spPr>
          <a:xfrm rot="3600000">
            <a:off x="1423028" y="3553036"/>
            <a:ext cx="1735200" cy="1735200"/>
          </a:xfrm>
          <a:prstGeom prst="rect">
            <a:avLst/>
          </a:prstGeom>
          <a:blipFill dpi="0" rotWithShape="0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8E1B05-1156-4321-8B26-1F97A381D8C2}"/>
              </a:ext>
            </a:extLst>
          </p:cNvPr>
          <p:cNvSpPr/>
          <p:nvPr/>
        </p:nvSpPr>
        <p:spPr>
          <a:xfrm rot="3600000">
            <a:off x="3065785" y="6030444"/>
            <a:ext cx="1133448" cy="2102775"/>
          </a:xfrm>
          <a:prstGeom prst="rect">
            <a:avLst/>
          </a:prstGeom>
          <a:solidFill>
            <a:srgbClr val="B21016"/>
          </a:solidFill>
          <a:ln w="12700">
            <a:solidFill>
              <a:srgbClr val="B2101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C0A43D-6102-4D7B-A16A-FB8C31E1D9EF}"/>
              </a:ext>
            </a:extLst>
          </p:cNvPr>
          <p:cNvSpPr/>
          <p:nvPr/>
        </p:nvSpPr>
        <p:spPr>
          <a:xfrm rot="3600000">
            <a:off x="-693196" y="-418091"/>
            <a:ext cx="1133448" cy="2102775"/>
          </a:xfrm>
          <a:prstGeom prst="rect">
            <a:avLst/>
          </a:prstGeom>
          <a:solidFill>
            <a:srgbClr val="B21016"/>
          </a:solidFill>
          <a:ln w="12700">
            <a:solidFill>
              <a:srgbClr val="B2101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B18AC21-F957-4792-8DC5-32C5D3E8E9AF}"/>
              </a:ext>
            </a:extLst>
          </p:cNvPr>
          <p:cNvCxnSpPr/>
          <p:nvPr/>
        </p:nvCxnSpPr>
        <p:spPr>
          <a:xfrm flipH="1">
            <a:off x="-652130" y="2361981"/>
            <a:ext cx="1814178" cy="1052108"/>
          </a:xfrm>
          <a:prstGeom prst="line">
            <a:avLst/>
          </a:prstGeom>
          <a:ln w="34925">
            <a:solidFill>
              <a:srgbClr val="B3B5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4A021A7-2F41-4AD2-B3B2-C73273C492A5}"/>
              </a:ext>
            </a:extLst>
          </p:cNvPr>
          <p:cNvCxnSpPr/>
          <p:nvPr/>
        </p:nvCxnSpPr>
        <p:spPr>
          <a:xfrm flipH="1">
            <a:off x="-647453" y="2384427"/>
            <a:ext cx="1814178" cy="1052108"/>
          </a:xfrm>
          <a:prstGeom prst="line">
            <a:avLst/>
          </a:prstGeom>
          <a:ln w="12700">
            <a:solidFill>
              <a:srgbClr val="B210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61241C-4A0F-9473-2C8B-993B2817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6CEDED1-D8FA-4455-959E-92FF4F6C8D1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28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03AB0-622B-4FC4-89C5-38AD31AF1BB3}"/>
              </a:ext>
            </a:extLst>
          </p:cNvPr>
          <p:cNvSpPr txBox="1"/>
          <p:nvPr/>
        </p:nvSpPr>
        <p:spPr>
          <a:xfrm>
            <a:off x="193040" y="298816"/>
            <a:ext cx="1130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69C3F8-AE19-F553-38E1-297EC41F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503035"/>
            <a:ext cx="2057400" cy="365125"/>
          </a:xfrm>
        </p:spPr>
        <p:txBody>
          <a:bodyPr/>
          <a:lstStyle/>
          <a:p>
            <a:fld id="{56CEDED1-D8FA-4455-959E-92FF4F6C8D11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ED4558-39AD-28B2-C039-4278B0024325}"/>
              </a:ext>
            </a:extLst>
          </p:cNvPr>
          <p:cNvGrpSpPr/>
          <p:nvPr/>
        </p:nvGrpSpPr>
        <p:grpSpPr>
          <a:xfrm>
            <a:off x="499672" y="1334105"/>
            <a:ext cx="4173964" cy="830997"/>
            <a:chOff x="499672" y="1334105"/>
            <a:chExt cx="2264451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272851-EAD3-4281-B59B-6034D7B46187}"/>
                </a:ext>
              </a:extLst>
            </p:cNvPr>
            <p:cNvSpPr txBox="1"/>
            <p:nvPr/>
          </p:nvSpPr>
          <p:spPr>
            <a:xfrm>
              <a:off x="499672" y="1334105"/>
              <a:ext cx="20480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Calibri" panose="020F0502020204030204" pitchFamily="34" charset="0"/>
                <a:buChar char="‖"/>
              </a:pP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 CONVOLUTIONS 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(15 layers)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DF6B6E-F1C8-3FF4-E9FA-06846ED998D4}"/>
                </a:ext>
              </a:extLst>
            </p:cNvPr>
            <p:cNvSpPr txBox="1"/>
            <p:nvPr/>
          </p:nvSpPr>
          <p:spPr>
            <a:xfrm>
              <a:off x="499672" y="1795770"/>
              <a:ext cx="2264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Tuning learning rate to 0.05, 0.025, 0.01, 0.005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AE60DD-A10F-AF1F-2D82-5E5E9BD11F59}"/>
              </a:ext>
            </a:extLst>
          </p:cNvPr>
          <p:cNvSpPr/>
          <p:nvPr/>
        </p:nvSpPr>
        <p:spPr>
          <a:xfrm>
            <a:off x="499672" y="2257435"/>
            <a:ext cx="1614503" cy="287813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</a:rPr>
              <a:t>CONV1D</a:t>
            </a:r>
          </a:p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channel 32, kernel 5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21A81F-2D57-0CFA-C7A9-80D215509D6D}"/>
              </a:ext>
            </a:extLst>
          </p:cNvPr>
          <p:cNvSpPr/>
          <p:nvPr/>
        </p:nvSpPr>
        <p:spPr>
          <a:xfrm>
            <a:off x="499672" y="2583291"/>
            <a:ext cx="1614503" cy="220173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</a:rPr>
              <a:t>BATCHNORMALIZATION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36260F-F0F5-8F17-C634-3898CC6570EC}"/>
              </a:ext>
            </a:extLst>
          </p:cNvPr>
          <p:cNvSpPr/>
          <p:nvPr/>
        </p:nvSpPr>
        <p:spPr>
          <a:xfrm>
            <a:off x="499672" y="2841507"/>
            <a:ext cx="1614503" cy="287813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</a:rPr>
              <a:t>CONV1D</a:t>
            </a:r>
          </a:p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channel 64, kernel 3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9A8D2C-EC78-2B6C-F60F-40C2ED00FE26}"/>
              </a:ext>
            </a:extLst>
          </p:cNvPr>
          <p:cNvSpPr/>
          <p:nvPr/>
        </p:nvSpPr>
        <p:spPr>
          <a:xfrm>
            <a:off x="499672" y="3167363"/>
            <a:ext cx="1614503" cy="220173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</a:rPr>
              <a:t>BATCHNORMALIZATION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BE22D7-E45E-8B6B-5764-B2A3B34BEBE9}"/>
              </a:ext>
            </a:extLst>
          </p:cNvPr>
          <p:cNvSpPr/>
          <p:nvPr/>
        </p:nvSpPr>
        <p:spPr>
          <a:xfrm>
            <a:off x="499672" y="3425579"/>
            <a:ext cx="1614503" cy="220173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</a:rPr>
              <a:t>MAXPOOLING1D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E76E4F-6466-E4D9-1D5E-7CC210BC2C54}"/>
              </a:ext>
            </a:extLst>
          </p:cNvPr>
          <p:cNvSpPr/>
          <p:nvPr/>
        </p:nvSpPr>
        <p:spPr>
          <a:xfrm>
            <a:off x="499672" y="3683795"/>
            <a:ext cx="1614503" cy="220173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</a:rPr>
              <a:t>BATCHNORMALIZATION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F2A834-434F-9E93-866D-C9216DC54226}"/>
              </a:ext>
            </a:extLst>
          </p:cNvPr>
          <p:cNvSpPr/>
          <p:nvPr/>
        </p:nvSpPr>
        <p:spPr>
          <a:xfrm>
            <a:off x="499672" y="3942011"/>
            <a:ext cx="1614503" cy="287813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</a:rPr>
              <a:t>CONV1D</a:t>
            </a:r>
          </a:p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channel 128, kernel 3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19ECFB5-3FD7-6EF3-D965-D9DD7019C8E2}"/>
              </a:ext>
            </a:extLst>
          </p:cNvPr>
          <p:cNvSpPr/>
          <p:nvPr/>
        </p:nvSpPr>
        <p:spPr>
          <a:xfrm>
            <a:off x="499672" y="4267867"/>
            <a:ext cx="1614503" cy="220173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</a:rPr>
              <a:t>DROPOUT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F8AFA1A-2316-B7BD-1788-A517511E1F0B}"/>
              </a:ext>
            </a:extLst>
          </p:cNvPr>
          <p:cNvSpPr/>
          <p:nvPr/>
        </p:nvSpPr>
        <p:spPr>
          <a:xfrm>
            <a:off x="499672" y="4526083"/>
            <a:ext cx="1614503" cy="220173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</a:rPr>
              <a:t>BATCHNORMALIZATION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B071E7-D782-38CC-0E00-04A267AA2786}"/>
              </a:ext>
            </a:extLst>
          </p:cNvPr>
          <p:cNvSpPr/>
          <p:nvPr/>
        </p:nvSpPr>
        <p:spPr>
          <a:xfrm>
            <a:off x="499672" y="4784299"/>
            <a:ext cx="1614503" cy="287813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</a:rPr>
              <a:t>CONV1D</a:t>
            </a:r>
          </a:p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channel 64, kernel 3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4854D5-2EA5-E7D5-D34C-A122186F1917}"/>
              </a:ext>
            </a:extLst>
          </p:cNvPr>
          <p:cNvSpPr/>
          <p:nvPr/>
        </p:nvSpPr>
        <p:spPr>
          <a:xfrm>
            <a:off x="499672" y="5110155"/>
            <a:ext cx="1614503" cy="220173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</a:rPr>
              <a:t>DROPOUT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B45329-71B0-B5E3-3EDB-ABCC97177B35}"/>
              </a:ext>
            </a:extLst>
          </p:cNvPr>
          <p:cNvSpPr/>
          <p:nvPr/>
        </p:nvSpPr>
        <p:spPr>
          <a:xfrm>
            <a:off x="499672" y="5368371"/>
            <a:ext cx="1614503" cy="220173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</a:rPr>
              <a:t>MAXPOOLING1D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1BE3FB-14DA-26BE-4B8D-53F98CCA0E03}"/>
              </a:ext>
            </a:extLst>
          </p:cNvPr>
          <p:cNvSpPr/>
          <p:nvPr/>
        </p:nvSpPr>
        <p:spPr>
          <a:xfrm>
            <a:off x="499672" y="5626587"/>
            <a:ext cx="1614503" cy="220173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</a:rPr>
              <a:t>FLATTEN</a:t>
            </a:r>
            <a:endParaRPr lang="ko-KR" altLang="en-US" sz="11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14A7AE-28E5-55B5-7997-083CB2F3F426}"/>
              </a:ext>
            </a:extLst>
          </p:cNvPr>
          <p:cNvSpPr/>
          <p:nvPr/>
        </p:nvSpPr>
        <p:spPr>
          <a:xfrm>
            <a:off x="499672" y="5884803"/>
            <a:ext cx="1614503" cy="220173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</a:rPr>
              <a:t>DENSE 128</a:t>
            </a:r>
            <a:endParaRPr lang="ko-KR" altLang="en-US" sz="1100" b="1" dirty="0">
              <a:solidFill>
                <a:sysClr val="windowText" lastClr="00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514ABE4-1EB3-7A3B-BFAA-F53B9B848444}"/>
              </a:ext>
            </a:extLst>
          </p:cNvPr>
          <p:cNvSpPr/>
          <p:nvPr/>
        </p:nvSpPr>
        <p:spPr>
          <a:xfrm>
            <a:off x="499672" y="6143024"/>
            <a:ext cx="1614503" cy="220173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</a:rPr>
              <a:t>DENSE 1</a:t>
            </a:r>
            <a:endParaRPr lang="ko-KR" altLang="en-US" sz="11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4" name="표 34">
            <a:extLst>
              <a:ext uri="{FF2B5EF4-FFF2-40B4-BE49-F238E27FC236}">
                <a16:creationId xmlns:a16="http://schemas.microsoft.com/office/drawing/2014/main" id="{B82DAB31-D1CF-9D40-2008-4A71C99AC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237069"/>
              </p:ext>
            </p:extLst>
          </p:nvPr>
        </p:nvGraphicFramePr>
        <p:xfrm>
          <a:off x="2362632" y="2262047"/>
          <a:ext cx="6724218" cy="4096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2109">
                  <a:extLst>
                    <a:ext uri="{9D8B030D-6E8A-4147-A177-3AD203B41FA5}">
                      <a16:colId xmlns:a16="http://schemas.microsoft.com/office/drawing/2014/main" val="3984578467"/>
                    </a:ext>
                  </a:extLst>
                </a:gridCol>
                <a:gridCol w="3362109">
                  <a:extLst>
                    <a:ext uri="{9D8B030D-6E8A-4147-A177-3AD203B41FA5}">
                      <a16:colId xmlns:a16="http://schemas.microsoft.com/office/drawing/2014/main" val="1756622920"/>
                    </a:ext>
                  </a:extLst>
                </a:gridCol>
              </a:tblGrid>
              <a:tr h="2048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&lt;learning rate 0.05&gt;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loss 0.5994 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accuracy 0.7131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&lt;learning rate 0.025&gt;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loss 0.6304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accuracy0.7131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544251"/>
                  </a:ext>
                </a:extLst>
              </a:tr>
              <a:tr h="2048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&lt;learning rate 0.01&gt;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loss 0.6005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accuracy 0.7131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&lt;learning rate 0.005&gt;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loss 0.042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accuracy 0.9881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486046"/>
                  </a:ext>
                </a:extLst>
              </a:tr>
            </a:tbl>
          </a:graphicData>
        </a:graphic>
      </p:graphicFrame>
      <p:pic>
        <p:nvPicPr>
          <p:cNvPr id="35" name="그림 34" descr="차트이(가) 표시된 사진&#10;&#10;자동 생성된 설명">
            <a:extLst>
              <a:ext uri="{FF2B5EF4-FFF2-40B4-BE49-F238E27FC236}">
                <a16:creationId xmlns:a16="http://schemas.microsoft.com/office/drawing/2014/main" id="{60ED5990-9967-B6E8-217B-CA2139BF2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542" y="2871542"/>
            <a:ext cx="1662020" cy="142524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F2D949D-69BD-EC3F-6B3C-FF2B6D0B9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562" y="2870598"/>
            <a:ext cx="1672808" cy="1425245"/>
          </a:xfrm>
          <a:prstGeom prst="rect">
            <a:avLst/>
          </a:prstGeom>
        </p:spPr>
      </p:pic>
      <p:pic>
        <p:nvPicPr>
          <p:cNvPr id="37" name="그림 36" descr="차트이(가) 표시된 사진&#10;&#10;자동 생성된 설명">
            <a:extLst>
              <a:ext uri="{FF2B5EF4-FFF2-40B4-BE49-F238E27FC236}">
                <a16:creationId xmlns:a16="http://schemas.microsoft.com/office/drawing/2014/main" id="{2F2EE6FE-0625-EECB-7522-E1FA31858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4894" y="2917310"/>
            <a:ext cx="1656000" cy="1380105"/>
          </a:xfrm>
          <a:prstGeom prst="rect">
            <a:avLst/>
          </a:prstGeom>
        </p:spPr>
      </p:pic>
      <p:pic>
        <p:nvPicPr>
          <p:cNvPr id="38" name="그림 37" descr="차트이(가) 표시된 사진&#10;&#10;자동 생성된 설명">
            <a:extLst>
              <a:ext uri="{FF2B5EF4-FFF2-40B4-BE49-F238E27FC236}">
                <a16:creationId xmlns:a16="http://schemas.microsoft.com/office/drawing/2014/main" id="{55BB5E0F-83B3-CB0E-B1AD-B4C5760C8A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0894" y="2921877"/>
            <a:ext cx="1656000" cy="1375941"/>
          </a:xfrm>
          <a:prstGeom prst="rect">
            <a:avLst/>
          </a:prstGeom>
        </p:spPr>
      </p:pic>
      <p:pic>
        <p:nvPicPr>
          <p:cNvPr id="39" name="그림 38" descr="차트이(가) 표시된 사진&#10;&#10;자동 생성된 설명">
            <a:extLst>
              <a:ext uri="{FF2B5EF4-FFF2-40B4-BE49-F238E27FC236}">
                <a16:creationId xmlns:a16="http://schemas.microsoft.com/office/drawing/2014/main" id="{EF93BF5B-66F9-2B63-0EC1-F9292788F4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4331" y="4927305"/>
            <a:ext cx="1656000" cy="1425245"/>
          </a:xfrm>
          <a:prstGeom prst="rect">
            <a:avLst/>
          </a:prstGeom>
        </p:spPr>
      </p:pic>
      <p:pic>
        <p:nvPicPr>
          <p:cNvPr id="40" name="그림 39" descr="차트이(가) 표시된 사진&#10;&#10;자동 생성된 설명">
            <a:extLst>
              <a:ext uri="{FF2B5EF4-FFF2-40B4-BE49-F238E27FC236}">
                <a16:creationId xmlns:a16="http://schemas.microsoft.com/office/drawing/2014/main" id="{D20FA003-C3A5-61D1-D5BB-84290C1960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2255" y="4934223"/>
            <a:ext cx="1656000" cy="1412204"/>
          </a:xfrm>
          <a:prstGeom prst="rect">
            <a:avLst/>
          </a:prstGeom>
        </p:spPr>
      </p:pic>
      <p:pic>
        <p:nvPicPr>
          <p:cNvPr id="41" name="그림 40" descr="차트이(가) 표시된 사진&#10;&#10;자동 생성된 설명">
            <a:extLst>
              <a:ext uri="{FF2B5EF4-FFF2-40B4-BE49-F238E27FC236}">
                <a16:creationId xmlns:a16="http://schemas.microsoft.com/office/drawing/2014/main" id="{69F4A4BA-367F-49FD-7FE8-288BBC58ED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6809" y="4934223"/>
            <a:ext cx="1684086" cy="1413323"/>
          </a:xfrm>
          <a:prstGeom prst="rect">
            <a:avLst/>
          </a:prstGeom>
        </p:spPr>
      </p:pic>
      <p:pic>
        <p:nvPicPr>
          <p:cNvPr id="42" name="그림 41" descr="차트이(가) 표시된 사진&#10;&#10;자동 생성된 설명">
            <a:extLst>
              <a:ext uri="{FF2B5EF4-FFF2-40B4-BE49-F238E27FC236}">
                <a16:creationId xmlns:a16="http://schemas.microsoft.com/office/drawing/2014/main" id="{D8461348-C99E-0F7B-55FC-31DFA9288F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895" y="4928898"/>
            <a:ext cx="1656000" cy="141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46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03AB0-622B-4FC4-89C5-38AD31AF1BB3}"/>
              </a:ext>
            </a:extLst>
          </p:cNvPr>
          <p:cNvSpPr txBox="1"/>
          <p:nvPr/>
        </p:nvSpPr>
        <p:spPr>
          <a:xfrm>
            <a:off x="193040" y="298816"/>
            <a:ext cx="1130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69C3F8-AE19-F553-38E1-297EC41F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503035"/>
            <a:ext cx="2057400" cy="365125"/>
          </a:xfrm>
        </p:spPr>
        <p:txBody>
          <a:bodyPr/>
          <a:lstStyle/>
          <a:p>
            <a:fld id="{56CEDED1-D8FA-4455-959E-92FF4F6C8D11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ED4558-39AD-28B2-C039-4278B0024325}"/>
              </a:ext>
            </a:extLst>
          </p:cNvPr>
          <p:cNvGrpSpPr/>
          <p:nvPr/>
        </p:nvGrpSpPr>
        <p:grpSpPr>
          <a:xfrm>
            <a:off x="499672" y="1334105"/>
            <a:ext cx="4173964" cy="800219"/>
            <a:chOff x="499672" y="1334105"/>
            <a:chExt cx="2264451" cy="8002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272851-EAD3-4281-B59B-6034D7B46187}"/>
                </a:ext>
              </a:extLst>
            </p:cNvPr>
            <p:cNvSpPr txBox="1"/>
            <p:nvPr/>
          </p:nvSpPr>
          <p:spPr>
            <a:xfrm>
              <a:off x="499672" y="1334105"/>
              <a:ext cx="1968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Calibri" panose="020F0502020204030204" pitchFamily="34" charset="0"/>
                <a:buChar char="‖"/>
              </a:pP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 CONVOLUTION 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(5 layers)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DF6B6E-F1C8-3FF4-E9FA-06846ED998D4}"/>
                </a:ext>
              </a:extLst>
            </p:cNvPr>
            <p:cNvSpPr txBox="1"/>
            <p:nvPr/>
          </p:nvSpPr>
          <p:spPr>
            <a:xfrm>
              <a:off x="499672" y="1795770"/>
              <a:ext cx="2264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Tuning learning rate to 0.05, 0.025, 0.01, 0.005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AE60DD-A10F-AF1F-2D82-5E5E9BD11F59}"/>
              </a:ext>
            </a:extLst>
          </p:cNvPr>
          <p:cNvSpPr/>
          <p:nvPr/>
        </p:nvSpPr>
        <p:spPr>
          <a:xfrm>
            <a:off x="499672" y="2761829"/>
            <a:ext cx="1614503" cy="442562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</a:rPr>
              <a:t>CONV1D</a:t>
            </a:r>
          </a:p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channel 64, kernel 5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BE22D7-E45E-8B6B-5764-B2A3B34BEBE9}"/>
              </a:ext>
            </a:extLst>
          </p:cNvPr>
          <p:cNvSpPr/>
          <p:nvPr/>
        </p:nvSpPr>
        <p:spPr>
          <a:xfrm>
            <a:off x="499672" y="3488032"/>
            <a:ext cx="1614503" cy="338554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</a:rPr>
              <a:t>MAXPOOLING1D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1BE3FB-14DA-26BE-4B8D-53F98CCA0E03}"/>
              </a:ext>
            </a:extLst>
          </p:cNvPr>
          <p:cNvSpPr/>
          <p:nvPr/>
        </p:nvSpPr>
        <p:spPr>
          <a:xfrm>
            <a:off x="499672" y="4110227"/>
            <a:ext cx="1614503" cy="338554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</a:rPr>
              <a:t>FLATTEN</a:t>
            </a:r>
            <a:endParaRPr lang="ko-KR" altLang="en-US" sz="11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14A7AE-28E5-55B5-7997-083CB2F3F426}"/>
              </a:ext>
            </a:extLst>
          </p:cNvPr>
          <p:cNvSpPr/>
          <p:nvPr/>
        </p:nvSpPr>
        <p:spPr>
          <a:xfrm>
            <a:off x="499672" y="4732422"/>
            <a:ext cx="1614503" cy="338554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</a:rPr>
              <a:t>DENSE 128</a:t>
            </a:r>
            <a:endParaRPr lang="ko-KR" altLang="en-US" sz="1100" b="1" dirty="0">
              <a:solidFill>
                <a:sysClr val="windowText" lastClr="00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514ABE4-1EB3-7A3B-BFAA-F53B9B848444}"/>
              </a:ext>
            </a:extLst>
          </p:cNvPr>
          <p:cNvSpPr/>
          <p:nvPr/>
        </p:nvSpPr>
        <p:spPr>
          <a:xfrm>
            <a:off x="499672" y="5354618"/>
            <a:ext cx="1614503" cy="338554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</a:rPr>
              <a:t>DENSE 1</a:t>
            </a:r>
            <a:endParaRPr lang="ko-KR" altLang="en-US" sz="11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4" name="표 34">
            <a:extLst>
              <a:ext uri="{FF2B5EF4-FFF2-40B4-BE49-F238E27FC236}">
                <a16:creationId xmlns:a16="http://schemas.microsoft.com/office/drawing/2014/main" id="{B82DAB31-D1CF-9D40-2008-4A71C99AC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561373"/>
              </p:ext>
            </p:extLst>
          </p:nvPr>
        </p:nvGraphicFramePr>
        <p:xfrm>
          <a:off x="2362632" y="2262047"/>
          <a:ext cx="6724218" cy="4096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2109">
                  <a:extLst>
                    <a:ext uri="{9D8B030D-6E8A-4147-A177-3AD203B41FA5}">
                      <a16:colId xmlns:a16="http://schemas.microsoft.com/office/drawing/2014/main" val="3984578467"/>
                    </a:ext>
                  </a:extLst>
                </a:gridCol>
                <a:gridCol w="3362109">
                  <a:extLst>
                    <a:ext uri="{9D8B030D-6E8A-4147-A177-3AD203B41FA5}">
                      <a16:colId xmlns:a16="http://schemas.microsoft.com/office/drawing/2014/main" val="1756622920"/>
                    </a:ext>
                  </a:extLst>
                </a:gridCol>
              </a:tblGrid>
              <a:tr h="2048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&lt;learning rate 0.05&gt;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loss 0.0536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accuracy 0.9743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&lt;learning rate 0.025&gt;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loss 0.0333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accuracy 0.9883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544251"/>
                  </a:ext>
                </a:extLst>
              </a:tr>
              <a:tr h="2048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&lt;learning rate 0.01&gt;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loss 0.0062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accuracy 0.9974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&lt;learning rate 0.005&gt;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loss 0.0076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accuracy 0.997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486046"/>
                  </a:ext>
                </a:extLst>
              </a:tr>
            </a:tbl>
          </a:graphicData>
        </a:graphic>
      </p:graphicFrame>
      <p:pic>
        <p:nvPicPr>
          <p:cNvPr id="25" name="그림 24" descr="차트이(가) 표시된 사진&#10;&#10;자동 생성된 설명">
            <a:extLst>
              <a:ext uri="{FF2B5EF4-FFF2-40B4-BE49-F238E27FC236}">
                <a16:creationId xmlns:a16="http://schemas.microsoft.com/office/drawing/2014/main" id="{16CFB2BA-27E1-5AC4-CB63-A074339C5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021" y="2867025"/>
            <a:ext cx="1656000" cy="1431179"/>
          </a:xfrm>
          <a:prstGeom prst="rect">
            <a:avLst/>
          </a:prstGeom>
        </p:spPr>
      </p:pic>
      <p:pic>
        <p:nvPicPr>
          <p:cNvPr id="43" name="그림 42" descr="차트이(가) 표시된 사진&#10;&#10;자동 생성된 설명">
            <a:extLst>
              <a:ext uri="{FF2B5EF4-FFF2-40B4-BE49-F238E27FC236}">
                <a16:creationId xmlns:a16="http://schemas.microsoft.com/office/drawing/2014/main" id="{E21A7FFD-6879-897B-2F7C-BA5AE89BF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225" y="2851168"/>
            <a:ext cx="1656000" cy="1448046"/>
          </a:xfrm>
          <a:prstGeom prst="rect">
            <a:avLst/>
          </a:prstGeom>
        </p:spPr>
      </p:pic>
      <p:pic>
        <p:nvPicPr>
          <p:cNvPr id="44" name="그림 43" descr="차트이(가) 표시된 사진&#10;&#10;자동 생성된 설명">
            <a:extLst>
              <a:ext uri="{FF2B5EF4-FFF2-40B4-BE49-F238E27FC236}">
                <a16:creationId xmlns:a16="http://schemas.microsoft.com/office/drawing/2014/main" id="{57D8AA1B-63E4-45E5-1B3F-D2A50976D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6587" y="2867025"/>
            <a:ext cx="1656000" cy="1434192"/>
          </a:xfrm>
          <a:prstGeom prst="rect">
            <a:avLst/>
          </a:prstGeom>
        </p:spPr>
      </p:pic>
      <p:pic>
        <p:nvPicPr>
          <p:cNvPr id="45" name="그림 44" descr="차트이(가) 표시된 사진&#10;&#10;자동 생성된 설명">
            <a:extLst>
              <a:ext uri="{FF2B5EF4-FFF2-40B4-BE49-F238E27FC236}">
                <a16:creationId xmlns:a16="http://schemas.microsoft.com/office/drawing/2014/main" id="{693CDC05-AA31-849C-2FD0-3C05548378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1818" y="2866597"/>
            <a:ext cx="1656000" cy="1434191"/>
          </a:xfrm>
          <a:prstGeom prst="rect">
            <a:avLst/>
          </a:prstGeom>
        </p:spPr>
      </p:pic>
      <p:pic>
        <p:nvPicPr>
          <p:cNvPr id="46" name="그림 45" descr="차트이(가) 표시된 사진&#10;&#10;자동 생성된 설명">
            <a:extLst>
              <a:ext uri="{FF2B5EF4-FFF2-40B4-BE49-F238E27FC236}">
                <a16:creationId xmlns:a16="http://schemas.microsoft.com/office/drawing/2014/main" id="{8C58ACDF-1922-D37D-337B-498AE06B40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9628" y="4919657"/>
            <a:ext cx="1656000" cy="1431179"/>
          </a:xfrm>
          <a:prstGeom prst="rect">
            <a:avLst/>
          </a:prstGeom>
        </p:spPr>
      </p:pic>
      <p:pic>
        <p:nvPicPr>
          <p:cNvPr id="47" name="그림 46" descr="차트이(가) 표시된 사진&#10;&#10;자동 생성된 설명">
            <a:extLst>
              <a:ext uri="{FF2B5EF4-FFF2-40B4-BE49-F238E27FC236}">
                <a16:creationId xmlns:a16="http://schemas.microsoft.com/office/drawing/2014/main" id="{63C56567-DC8F-1112-1D28-6090BC098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2421" y="4928607"/>
            <a:ext cx="1656000" cy="1414883"/>
          </a:xfrm>
          <a:prstGeom prst="rect">
            <a:avLst/>
          </a:prstGeom>
        </p:spPr>
      </p:pic>
      <p:pic>
        <p:nvPicPr>
          <p:cNvPr id="48" name="그림 47" descr="차트이(가) 표시된 사진&#10;&#10;자동 생성된 설명">
            <a:extLst>
              <a:ext uri="{FF2B5EF4-FFF2-40B4-BE49-F238E27FC236}">
                <a16:creationId xmlns:a16="http://schemas.microsoft.com/office/drawing/2014/main" id="{07F5103E-2FF6-E56C-8768-64BBA4368B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6786" y="4928607"/>
            <a:ext cx="1656000" cy="1420387"/>
          </a:xfrm>
          <a:prstGeom prst="rect">
            <a:avLst/>
          </a:prstGeom>
        </p:spPr>
      </p:pic>
      <p:pic>
        <p:nvPicPr>
          <p:cNvPr id="49" name="그림 48" descr="차트이(가) 표시된 사진&#10;&#10;자동 생성된 설명">
            <a:extLst>
              <a:ext uri="{FF2B5EF4-FFF2-40B4-BE49-F238E27FC236}">
                <a16:creationId xmlns:a16="http://schemas.microsoft.com/office/drawing/2014/main" id="{38C37902-7424-AFA4-4A55-40F63A5C05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2786" y="4918940"/>
            <a:ext cx="1682652" cy="142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01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03AB0-622B-4FC4-89C5-38AD31AF1BB3}"/>
              </a:ext>
            </a:extLst>
          </p:cNvPr>
          <p:cNvSpPr txBox="1"/>
          <p:nvPr/>
        </p:nvSpPr>
        <p:spPr>
          <a:xfrm>
            <a:off x="193040" y="298816"/>
            <a:ext cx="1130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69C3F8-AE19-F553-38E1-297EC41F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503035"/>
            <a:ext cx="2057400" cy="365125"/>
          </a:xfrm>
        </p:spPr>
        <p:txBody>
          <a:bodyPr/>
          <a:lstStyle/>
          <a:p>
            <a:fld id="{56CEDED1-D8FA-4455-959E-92FF4F6C8D11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ED4558-39AD-28B2-C039-4278B0024325}"/>
              </a:ext>
            </a:extLst>
          </p:cNvPr>
          <p:cNvGrpSpPr/>
          <p:nvPr/>
        </p:nvGrpSpPr>
        <p:grpSpPr>
          <a:xfrm>
            <a:off x="499672" y="1334105"/>
            <a:ext cx="4064959" cy="800219"/>
            <a:chOff x="499672" y="1334105"/>
            <a:chExt cx="2205314" cy="8002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272851-EAD3-4281-B59B-6034D7B46187}"/>
                </a:ext>
              </a:extLst>
            </p:cNvPr>
            <p:cNvSpPr txBox="1"/>
            <p:nvPr/>
          </p:nvSpPr>
          <p:spPr>
            <a:xfrm>
              <a:off x="499672" y="1334105"/>
              <a:ext cx="1326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Calibri" panose="020F0502020204030204" pitchFamily="34" charset="0"/>
                <a:buChar char="‖"/>
              </a:pP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 DENSE 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(3 layers)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DF6B6E-F1C8-3FF4-E9FA-06846ED998D4}"/>
                </a:ext>
              </a:extLst>
            </p:cNvPr>
            <p:cNvSpPr txBox="1"/>
            <p:nvPr/>
          </p:nvSpPr>
          <p:spPr>
            <a:xfrm>
              <a:off x="499672" y="1795770"/>
              <a:ext cx="22053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Tuning learning rate to 0.05, 0.025, 0.01, 0.005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1BE3FB-14DA-26BE-4B8D-53F98CCA0E03}"/>
              </a:ext>
            </a:extLst>
          </p:cNvPr>
          <p:cNvSpPr/>
          <p:nvPr/>
        </p:nvSpPr>
        <p:spPr>
          <a:xfrm>
            <a:off x="499672" y="2906693"/>
            <a:ext cx="1614503" cy="522307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FLATTEN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14A7AE-28E5-55B5-7997-083CB2F3F426}"/>
              </a:ext>
            </a:extLst>
          </p:cNvPr>
          <p:cNvSpPr/>
          <p:nvPr/>
        </p:nvSpPr>
        <p:spPr>
          <a:xfrm>
            <a:off x="499672" y="3528888"/>
            <a:ext cx="1614503" cy="522307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DENSE 128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514ABE4-1EB3-7A3B-BFAA-F53B9B848444}"/>
              </a:ext>
            </a:extLst>
          </p:cNvPr>
          <p:cNvSpPr/>
          <p:nvPr/>
        </p:nvSpPr>
        <p:spPr>
          <a:xfrm>
            <a:off x="499672" y="4151084"/>
            <a:ext cx="1614503" cy="522307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DENSE 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4" name="표 34">
            <a:extLst>
              <a:ext uri="{FF2B5EF4-FFF2-40B4-BE49-F238E27FC236}">
                <a16:creationId xmlns:a16="http://schemas.microsoft.com/office/drawing/2014/main" id="{B82DAB31-D1CF-9D40-2008-4A71C99AC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089726"/>
              </p:ext>
            </p:extLst>
          </p:nvPr>
        </p:nvGraphicFramePr>
        <p:xfrm>
          <a:off x="2362632" y="2262047"/>
          <a:ext cx="6724218" cy="4096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2109">
                  <a:extLst>
                    <a:ext uri="{9D8B030D-6E8A-4147-A177-3AD203B41FA5}">
                      <a16:colId xmlns:a16="http://schemas.microsoft.com/office/drawing/2014/main" val="3984578467"/>
                    </a:ext>
                  </a:extLst>
                </a:gridCol>
                <a:gridCol w="3362109">
                  <a:extLst>
                    <a:ext uri="{9D8B030D-6E8A-4147-A177-3AD203B41FA5}">
                      <a16:colId xmlns:a16="http://schemas.microsoft.com/office/drawing/2014/main" val="1756622920"/>
                    </a:ext>
                  </a:extLst>
                </a:gridCol>
              </a:tblGrid>
              <a:tr h="2048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&lt;learning rate 0.05&gt;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loss 0.023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accuracy 0.9997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&lt;learning rate 0.025&gt;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loss 0.0003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accuracy 0.9999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544251"/>
                  </a:ext>
                </a:extLst>
              </a:tr>
              <a:tr h="2048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&lt;learning rate 0.01&gt;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loss 0.0012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accuracy 0.9998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&lt;learning rate 0.005&gt;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loss 0.0009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accuracy 0.9997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486046"/>
                  </a:ext>
                </a:extLst>
              </a:tr>
            </a:tbl>
          </a:graphicData>
        </a:graphic>
      </p:graphicFrame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0FB8E969-E30E-3AC4-D2BB-212577797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892" y="2917310"/>
            <a:ext cx="1674000" cy="1383994"/>
          </a:xfrm>
          <a:prstGeom prst="rect">
            <a:avLst/>
          </a:prstGeom>
        </p:spPr>
      </p:pic>
      <p:pic>
        <p:nvPicPr>
          <p:cNvPr id="9" name="그림 8" descr="차트이(가) 표시된 사진&#10;&#10;자동 생성된 설명">
            <a:extLst>
              <a:ext uri="{FF2B5EF4-FFF2-40B4-BE49-F238E27FC236}">
                <a16:creationId xmlns:a16="http://schemas.microsoft.com/office/drawing/2014/main" id="{A786CA4B-2A97-A12F-815F-A7495864A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311" y="2933990"/>
            <a:ext cx="1674000" cy="1367314"/>
          </a:xfrm>
          <a:prstGeom prst="rect">
            <a:avLst/>
          </a:prstGeom>
        </p:spPr>
      </p:pic>
      <p:pic>
        <p:nvPicPr>
          <p:cNvPr id="16" name="그림 15" descr="차트이(가) 표시된 사진&#10;&#10;자동 생성된 설명">
            <a:extLst>
              <a:ext uri="{FF2B5EF4-FFF2-40B4-BE49-F238E27FC236}">
                <a16:creationId xmlns:a16="http://schemas.microsoft.com/office/drawing/2014/main" id="{B3C09693-498E-0195-2D22-0231C268EC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4613" y="2976563"/>
            <a:ext cx="1674000" cy="1324532"/>
          </a:xfrm>
          <a:prstGeom prst="rect">
            <a:avLst/>
          </a:prstGeom>
        </p:spPr>
      </p:pic>
      <p:pic>
        <p:nvPicPr>
          <p:cNvPr id="22" name="그림 21" descr="차트이(가) 표시된 사진&#10;&#10;자동 생성된 설명">
            <a:extLst>
              <a:ext uri="{FF2B5EF4-FFF2-40B4-BE49-F238E27FC236}">
                <a16:creationId xmlns:a16="http://schemas.microsoft.com/office/drawing/2014/main" id="{395FC59A-C8CF-B15F-1FF4-68466E2FF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782" y="2973828"/>
            <a:ext cx="1674000" cy="1324532"/>
          </a:xfrm>
          <a:prstGeom prst="rect">
            <a:avLst/>
          </a:prstGeom>
        </p:spPr>
      </p:pic>
      <p:pic>
        <p:nvPicPr>
          <p:cNvPr id="23" name="그림 22" descr="차트이(가) 표시된 사진&#10;&#10;자동 생성된 설명">
            <a:extLst>
              <a:ext uri="{FF2B5EF4-FFF2-40B4-BE49-F238E27FC236}">
                <a16:creationId xmlns:a16="http://schemas.microsoft.com/office/drawing/2014/main" id="{AF2FB710-FA2E-4385-0D0F-6FC1551A81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9892" y="4956567"/>
            <a:ext cx="1674000" cy="1397144"/>
          </a:xfrm>
          <a:prstGeom prst="rect">
            <a:avLst/>
          </a:prstGeom>
        </p:spPr>
      </p:pic>
      <p:pic>
        <p:nvPicPr>
          <p:cNvPr id="26" name="그림 25" descr="차트이(가) 표시된 사진&#10;&#10;자동 생성된 설명">
            <a:extLst>
              <a:ext uri="{FF2B5EF4-FFF2-40B4-BE49-F238E27FC236}">
                <a16:creationId xmlns:a16="http://schemas.microsoft.com/office/drawing/2014/main" id="{5791DD60-5E39-CDD2-53F9-D9CD011CD9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9311" y="4973247"/>
            <a:ext cx="1674000" cy="133611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D412A6F-3D3E-CC4A-8649-C791723165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4613" y="4946896"/>
            <a:ext cx="1674000" cy="139714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CB1A2D0-4A45-C10F-681F-FC7E59BEE0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3692" y="4947613"/>
            <a:ext cx="1674000" cy="140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68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6470857-124F-433A-A51E-CFAC0B548B4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 l="-6617" r="-661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83B942-CF2E-45DC-9FD3-D2487E609B19}"/>
              </a:ext>
            </a:extLst>
          </p:cNvPr>
          <p:cNvSpPr/>
          <p:nvPr/>
        </p:nvSpPr>
        <p:spPr>
          <a:xfrm>
            <a:off x="1394448" y="1754558"/>
            <a:ext cx="5754254" cy="3029528"/>
          </a:xfrm>
          <a:prstGeom prst="rect">
            <a:avLst/>
          </a:prstGeom>
          <a:noFill/>
          <a:ln w="57150">
            <a:solidFill>
              <a:srgbClr val="B11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66697F-4D40-4000-AC17-940F53658EA8}"/>
              </a:ext>
            </a:extLst>
          </p:cNvPr>
          <p:cNvSpPr/>
          <p:nvPr/>
        </p:nvSpPr>
        <p:spPr>
          <a:xfrm>
            <a:off x="1792577" y="2124013"/>
            <a:ext cx="5754254" cy="3029528"/>
          </a:xfrm>
          <a:prstGeom prst="rect">
            <a:avLst/>
          </a:prstGeom>
          <a:noFill/>
          <a:ln w="57150">
            <a:solidFill>
              <a:srgbClr val="B3B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66450-FCC9-4CC4-8DAD-F83CACA1D1F9}"/>
              </a:ext>
            </a:extLst>
          </p:cNvPr>
          <p:cNvSpPr txBox="1"/>
          <p:nvPr/>
        </p:nvSpPr>
        <p:spPr>
          <a:xfrm>
            <a:off x="2555563" y="2885072"/>
            <a:ext cx="403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Smoke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Detection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5AE60-7F25-4AE6-B782-DF3846E691E6}"/>
              </a:ext>
            </a:extLst>
          </p:cNvPr>
          <p:cNvSpPr txBox="1"/>
          <p:nvPr/>
        </p:nvSpPr>
        <p:spPr>
          <a:xfrm>
            <a:off x="2178678" y="3809211"/>
            <a:ext cx="4786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5A9D7C-CCA1-4E5E-A7E4-0ABD6D490191}"/>
              </a:ext>
            </a:extLst>
          </p:cNvPr>
          <p:cNvCxnSpPr/>
          <p:nvPr/>
        </p:nvCxnSpPr>
        <p:spPr>
          <a:xfrm>
            <a:off x="3703899" y="3518704"/>
            <a:ext cx="15162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593AF2-2CC1-E9FB-5D12-999D9267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6730"/>
            <a:ext cx="2057400" cy="365125"/>
          </a:xfrm>
        </p:spPr>
        <p:txBody>
          <a:bodyPr/>
          <a:lstStyle/>
          <a:p>
            <a:fld id="{56CEDED1-D8FA-4455-959E-92FF4F6C8D11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644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03AB0-622B-4FC4-89C5-38AD31AF1BB3}"/>
              </a:ext>
            </a:extLst>
          </p:cNvPr>
          <p:cNvSpPr txBox="1"/>
          <p:nvPr/>
        </p:nvSpPr>
        <p:spPr>
          <a:xfrm>
            <a:off x="193040" y="298816"/>
            <a:ext cx="1084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Result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69C3F8-AE19-F553-38E1-297EC41F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503035"/>
            <a:ext cx="2057400" cy="365125"/>
          </a:xfrm>
        </p:spPr>
        <p:txBody>
          <a:bodyPr/>
          <a:lstStyle/>
          <a:p>
            <a:fld id="{56CEDED1-D8FA-4455-959E-92FF4F6C8D11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ED4558-39AD-28B2-C039-4278B0024325}"/>
              </a:ext>
            </a:extLst>
          </p:cNvPr>
          <p:cNvGrpSpPr/>
          <p:nvPr/>
        </p:nvGrpSpPr>
        <p:grpSpPr>
          <a:xfrm>
            <a:off x="499672" y="1334105"/>
            <a:ext cx="2199448" cy="800219"/>
            <a:chOff x="499672" y="1334105"/>
            <a:chExt cx="2199448" cy="8002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272851-EAD3-4281-B59B-6034D7B46187}"/>
                </a:ext>
              </a:extLst>
            </p:cNvPr>
            <p:cNvSpPr txBox="1"/>
            <p:nvPr/>
          </p:nvSpPr>
          <p:spPr>
            <a:xfrm>
              <a:off x="499672" y="1334105"/>
              <a:ext cx="2198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Calibri" panose="020F0502020204030204" pitchFamily="34" charset="0"/>
                <a:buChar char="‖"/>
              </a:pP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 Model</a:t>
              </a:r>
              <a:endPara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DF6B6E-F1C8-3FF4-E9FA-06846ED998D4}"/>
                </a:ext>
              </a:extLst>
            </p:cNvPr>
            <p:cNvSpPr txBox="1"/>
            <p:nvPr/>
          </p:nvSpPr>
          <p:spPr>
            <a:xfrm>
              <a:off x="499672" y="1795770"/>
              <a:ext cx="21994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2Dense (3 layers) Model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D44253-B201-597C-20C8-1DBCC9DAF664}"/>
              </a:ext>
            </a:extLst>
          </p:cNvPr>
          <p:cNvGrpSpPr/>
          <p:nvPr/>
        </p:nvGrpSpPr>
        <p:grpSpPr>
          <a:xfrm>
            <a:off x="499672" y="3242555"/>
            <a:ext cx="2990947" cy="1046440"/>
            <a:chOff x="499672" y="1334105"/>
            <a:chExt cx="2990947" cy="10464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E66F8C-B41F-565B-40A2-A9D9CD1CC64C}"/>
                </a:ext>
              </a:extLst>
            </p:cNvPr>
            <p:cNvSpPr txBox="1"/>
            <p:nvPr/>
          </p:nvSpPr>
          <p:spPr>
            <a:xfrm>
              <a:off x="499672" y="1334105"/>
              <a:ext cx="29909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Calibri" panose="020F0502020204030204" pitchFamily="34" charset="0"/>
                <a:buChar char="‖"/>
              </a:pP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 learning rate</a:t>
              </a:r>
              <a:endPara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66CBE1-87D8-8A22-522B-C4AAF2A0E613}"/>
                </a:ext>
              </a:extLst>
            </p:cNvPr>
            <p:cNvSpPr txBox="1"/>
            <p:nvPr/>
          </p:nvSpPr>
          <p:spPr>
            <a:xfrm>
              <a:off x="499672" y="1795770"/>
              <a:ext cx="14366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less than 0.025</a:t>
              </a:r>
            </a:p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-&gt; 0.01, 0.005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F89693-7C06-9626-58E4-1F98115DB5A8}"/>
              </a:ext>
            </a:extLst>
          </p:cNvPr>
          <p:cNvSpPr/>
          <p:nvPr/>
        </p:nvSpPr>
        <p:spPr>
          <a:xfrm>
            <a:off x="915466" y="2397243"/>
            <a:ext cx="1614503" cy="313605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FLATTEN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34EB6D-5F9C-DFD2-AB15-291CD573B0B2}"/>
              </a:ext>
            </a:extLst>
          </p:cNvPr>
          <p:cNvSpPr/>
          <p:nvPr/>
        </p:nvSpPr>
        <p:spPr>
          <a:xfrm>
            <a:off x="3125137" y="2401299"/>
            <a:ext cx="1614503" cy="313605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DENSE 128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576789-D17E-ACC5-F930-E971C9801489}"/>
              </a:ext>
            </a:extLst>
          </p:cNvPr>
          <p:cNvSpPr/>
          <p:nvPr/>
        </p:nvSpPr>
        <p:spPr>
          <a:xfrm>
            <a:off x="5334808" y="2401298"/>
            <a:ext cx="1614503" cy="313605"/>
          </a:xfrm>
          <a:prstGeom prst="rect">
            <a:avLst/>
          </a:prstGeom>
          <a:noFill/>
          <a:ln>
            <a:solidFill>
              <a:srgbClr val="B30F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DENSE 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E4826B8-6E9D-76B5-0447-F2C68FAC3437}"/>
              </a:ext>
            </a:extLst>
          </p:cNvPr>
          <p:cNvGrpSpPr/>
          <p:nvPr/>
        </p:nvGrpSpPr>
        <p:grpSpPr>
          <a:xfrm>
            <a:off x="499672" y="4717692"/>
            <a:ext cx="5070548" cy="1046440"/>
            <a:chOff x="499672" y="1334105"/>
            <a:chExt cx="5070548" cy="104644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46199A-1441-3733-779C-E00DC5D4BA44}"/>
                </a:ext>
              </a:extLst>
            </p:cNvPr>
            <p:cNvSpPr txBox="1"/>
            <p:nvPr/>
          </p:nvSpPr>
          <p:spPr>
            <a:xfrm>
              <a:off x="499672" y="1334105"/>
              <a:ext cx="1326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Calibri" panose="020F0502020204030204" pitchFamily="34" charset="0"/>
                <a:buChar char="‖"/>
              </a:pP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Result</a:t>
              </a:r>
              <a:endPara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E4B4A8-14F1-0F1B-C314-D8239F3FFE1A}"/>
                </a:ext>
              </a:extLst>
            </p:cNvPr>
            <p:cNvSpPr txBox="1"/>
            <p:nvPr/>
          </p:nvSpPr>
          <p:spPr>
            <a:xfrm>
              <a:off x="499672" y="1795770"/>
              <a:ext cx="50705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Learning rate 0.01 : loss(0.0012) accuracy(0.9998)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Learning rate 0.025 : loss(0.0009) accuracy(0.9997)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568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F08F72-59DC-4428-AEC3-2D7F79472C7B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90F55BF-32FE-41FA-B24A-2ADDB2C505B0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3701807-9F51-4781-9B0E-3D63E33BD8D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5DEE6C-D62B-4B87-B9AB-EE0FA0DF9751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F81383-0338-4A86-9A86-FD5E916BC46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C4FC67-2B19-46E0-B55B-6204613B09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FE5690-3950-4605-ABED-225D645C65A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49DD68-5909-489F-804C-63D335B31640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Contents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F1B68C-4829-4771-827D-305ED2AD271B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44B15-FCA1-464A-8742-F9B1FF482168}"/>
              </a:ext>
            </a:extLst>
          </p:cNvPr>
          <p:cNvSpPr txBox="1"/>
          <p:nvPr/>
        </p:nvSpPr>
        <p:spPr>
          <a:xfrm>
            <a:off x="402589" y="1659285"/>
            <a:ext cx="820451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Project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Data sets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Result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9EA15-5EF1-42ED-899F-FB42C1656B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722D30E-C2C9-D430-574F-7E9094B54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6CEDED1-D8FA-4455-959E-92FF4F6C8D11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30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6470857-124F-433A-A51E-CFAC0B548B4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 l="-6617" r="-661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83B942-CF2E-45DC-9FD3-D2487E609B19}"/>
              </a:ext>
            </a:extLst>
          </p:cNvPr>
          <p:cNvSpPr/>
          <p:nvPr/>
        </p:nvSpPr>
        <p:spPr>
          <a:xfrm>
            <a:off x="1394448" y="1754558"/>
            <a:ext cx="5754254" cy="3029528"/>
          </a:xfrm>
          <a:prstGeom prst="rect">
            <a:avLst/>
          </a:prstGeom>
          <a:noFill/>
          <a:ln w="57150">
            <a:solidFill>
              <a:srgbClr val="B11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66697F-4D40-4000-AC17-940F53658EA8}"/>
              </a:ext>
            </a:extLst>
          </p:cNvPr>
          <p:cNvSpPr/>
          <p:nvPr/>
        </p:nvSpPr>
        <p:spPr>
          <a:xfrm>
            <a:off x="1792577" y="2124013"/>
            <a:ext cx="5754254" cy="3029528"/>
          </a:xfrm>
          <a:prstGeom prst="rect">
            <a:avLst/>
          </a:prstGeom>
          <a:noFill/>
          <a:ln w="57150">
            <a:solidFill>
              <a:srgbClr val="B3B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66450-FCC9-4CC4-8DAD-F83CACA1D1F9}"/>
              </a:ext>
            </a:extLst>
          </p:cNvPr>
          <p:cNvSpPr txBox="1"/>
          <p:nvPr/>
        </p:nvSpPr>
        <p:spPr>
          <a:xfrm>
            <a:off x="2555563" y="2885072"/>
            <a:ext cx="403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Smoke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Detection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5AE60-7F25-4AE6-B782-DF3846E691E6}"/>
              </a:ext>
            </a:extLst>
          </p:cNvPr>
          <p:cNvSpPr txBox="1"/>
          <p:nvPr/>
        </p:nvSpPr>
        <p:spPr>
          <a:xfrm>
            <a:off x="2178678" y="3809211"/>
            <a:ext cx="4786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5A9D7C-CCA1-4E5E-A7E4-0ABD6D490191}"/>
              </a:ext>
            </a:extLst>
          </p:cNvPr>
          <p:cNvCxnSpPr/>
          <p:nvPr/>
        </p:nvCxnSpPr>
        <p:spPr>
          <a:xfrm>
            <a:off x="3703899" y="3518704"/>
            <a:ext cx="15162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593AF2-2CC1-E9FB-5D12-999D9267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6730"/>
            <a:ext cx="2057400" cy="365125"/>
          </a:xfrm>
        </p:spPr>
        <p:txBody>
          <a:bodyPr/>
          <a:lstStyle/>
          <a:p>
            <a:fld id="{56CEDED1-D8FA-4455-959E-92FF4F6C8D11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225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03AB0-622B-4FC4-89C5-38AD31AF1BB3}"/>
              </a:ext>
            </a:extLst>
          </p:cNvPr>
          <p:cNvSpPr txBox="1"/>
          <p:nvPr/>
        </p:nvSpPr>
        <p:spPr>
          <a:xfrm>
            <a:off x="193040" y="298816"/>
            <a:ext cx="1216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Project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69C3F8-AE19-F553-38E1-297EC41F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503035"/>
            <a:ext cx="2057400" cy="365125"/>
          </a:xfrm>
        </p:spPr>
        <p:txBody>
          <a:bodyPr/>
          <a:lstStyle/>
          <a:p>
            <a:fld id="{56CEDED1-D8FA-4455-959E-92FF4F6C8D11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ED4558-39AD-28B2-C039-4278B0024325}"/>
              </a:ext>
            </a:extLst>
          </p:cNvPr>
          <p:cNvGrpSpPr/>
          <p:nvPr/>
        </p:nvGrpSpPr>
        <p:grpSpPr>
          <a:xfrm>
            <a:off x="499672" y="1334105"/>
            <a:ext cx="6314549" cy="800219"/>
            <a:chOff x="499672" y="1334105"/>
            <a:chExt cx="6314549" cy="8002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272851-EAD3-4281-B59B-6034D7B46187}"/>
                </a:ext>
              </a:extLst>
            </p:cNvPr>
            <p:cNvSpPr txBox="1"/>
            <p:nvPr/>
          </p:nvSpPr>
          <p:spPr>
            <a:xfrm>
              <a:off x="499672" y="1334105"/>
              <a:ext cx="11192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Calibri" panose="020F0502020204030204" pitchFamily="34" charset="0"/>
                <a:buChar char="‖"/>
              </a:pP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Goal</a:t>
              </a:r>
              <a:endPara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DF6B6E-F1C8-3FF4-E9FA-06846ED998D4}"/>
                </a:ext>
              </a:extLst>
            </p:cNvPr>
            <p:cNvSpPr txBox="1"/>
            <p:nvPr/>
          </p:nvSpPr>
          <p:spPr>
            <a:xfrm>
              <a:off x="499672" y="1795770"/>
              <a:ext cx="6314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 determine whether is a fire through the sensor-based smoke detection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73217A7-6E9D-AF24-24C3-E74EC1D8EC3A}"/>
              </a:ext>
            </a:extLst>
          </p:cNvPr>
          <p:cNvGrpSpPr/>
          <p:nvPr/>
        </p:nvGrpSpPr>
        <p:grpSpPr>
          <a:xfrm>
            <a:off x="499672" y="2635272"/>
            <a:ext cx="1361270" cy="800219"/>
            <a:chOff x="499672" y="2286368"/>
            <a:chExt cx="1361270" cy="8002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8600B2-FDA6-DA47-63F7-FB5A70924A83}"/>
                </a:ext>
              </a:extLst>
            </p:cNvPr>
            <p:cNvSpPr txBox="1"/>
            <p:nvPr/>
          </p:nvSpPr>
          <p:spPr>
            <a:xfrm>
              <a:off x="499672" y="2286368"/>
              <a:ext cx="13612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Calibri" panose="020F0502020204030204" pitchFamily="34" charset="0"/>
                <a:buChar char="‖"/>
              </a:pP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Model</a:t>
              </a:r>
              <a:endPara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819FA9-CE41-D429-89E4-B5BDE3D90444}"/>
                </a:ext>
              </a:extLst>
            </p:cNvPr>
            <p:cNvSpPr txBox="1"/>
            <p:nvPr/>
          </p:nvSpPr>
          <p:spPr>
            <a:xfrm>
              <a:off x="499672" y="2748033"/>
              <a:ext cx="11352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CNN model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2EEBB74-6D09-16D0-7322-9A92A5951E0B}"/>
              </a:ext>
            </a:extLst>
          </p:cNvPr>
          <p:cNvGrpSpPr/>
          <p:nvPr/>
        </p:nvGrpSpPr>
        <p:grpSpPr>
          <a:xfrm>
            <a:off x="499672" y="3936438"/>
            <a:ext cx="6077305" cy="2031325"/>
            <a:chOff x="499672" y="3238631"/>
            <a:chExt cx="6077305" cy="20313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743C63-735C-FC54-2B93-6D35AB82D26F}"/>
                </a:ext>
              </a:extLst>
            </p:cNvPr>
            <p:cNvSpPr txBox="1"/>
            <p:nvPr/>
          </p:nvSpPr>
          <p:spPr>
            <a:xfrm>
              <a:off x="499672" y="3238631"/>
              <a:ext cx="17075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Calibri" panose="020F0502020204030204" pitchFamily="34" charset="0"/>
                <a:buChar char="‖"/>
              </a:pP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Data sets</a:t>
              </a:r>
              <a:endPara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5AB6C5-9EF6-467C-CB14-8A8417A5CA71}"/>
                </a:ext>
              </a:extLst>
            </p:cNvPr>
            <p:cNvSpPr txBox="1"/>
            <p:nvPr/>
          </p:nvSpPr>
          <p:spPr>
            <a:xfrm>
              <a:off x="499672" y="3700296"/>
              <a:ext cx="607730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Row : 15</a:t>
              </a:r>
            </a:p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Column : 62,630</a:t>
              </a:r>
            </a:p>
            <a:p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Target Variable : Fire Alarm	</a:t>
              </a:r>
            </a:p>
            <a:p>
              <a:pPr marL="1657350" lvl="3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 : 44,757(71%)	It means </a:t>
              </a:r>
              <a:r>
                <a:rPr lang="en-US" altLang="ko-KR" sz="16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noto"/>
                </a:rPr>
                <a:t>the alarm didn’t sound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657350" lvl="3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 : 17,813(29%)	</a:t>
              </a:r>
              <a:r>
                <a:rPr lang="en-US" altLang="ko-KR" sz="16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noto"/>
                </a:rPr>
                <a:t>It means the alarm sounded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19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6470857-124F-433A-A51E-CFAC0B548B4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 l="-6617" r="-661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83B942-CF2E-45DC-9FD3-D2487E609B19}"/>
              </a:ext>
            </a:extLst>
          </p:cNvPr>
          <p:cNvSpPr/>
          <p:nvPr/>
        </p:nvSpPr>
        <p:spPr>
          <a:xfrm>
            <a:off x="1394448" y="1754558"/>
            <a:ext cx="5754254" cy="3029528"/>
          </a:xfrm>
          <a:prstGeom prst="rect">
            <a:avLst/>
          </a:prstGeom>
          <a:noFill/>
          <a:ln w="57150">
            <a:solidFill>
              <a:srgbClr val="B11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66697F-4D40-4000-AC17-940F53658EA8}"/>
              </a:ext>
            </a:extLst>
          </p:cNvPr>
          <p:cNvSpPr/>
          <p:nvPr/>
        </p:nvSpPr>
        <p:spPr>
          <a:xfrm>
            <a:off x="1792577" y="2124013"/>
            <a:ext cx="5754254" cy="3029528"/>
          </a:xfrm>
          <a:prstGeom prst="rect">
            <a:avLst/>
          </a:prstGeom>
          <a:noFill/>
          <a:ln w="57150">
            <a:solidFill>
              <a:srgbClr val="B3B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66450-FCC9-4CC4-8DAD-F83CACA1D1F9}"/>
              </a:ext>
            </a:extLst>
          </p:cNvPr>
          <p:cNvSpPr txBox="1"/>
          <p:nvPr/>
        </p:nvSpPr>
        <p:spPr>
          <a:xfrm>
            <a:off x="2555563" y="2885072"/>
            <a:ext cx="403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Smoke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Detection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5AE60-7F25-4AE6-B782-DF3846E691E6}"/>
              </a:ext>
            </a:extLst>
          </p:cNvPr>
          <p:cNvSpPr txBox="1"/>
          <p:nvPr/>
        </p:nvSpPr>
        <p:spPr>
          <a:xfrm>
            <a:off x="2178678" y="3809211"/>
            <a:ext cx="4786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sets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5A9D7C-CCA1-4E5E-A7E4-0ABD6D490191}"/>
              </a:ext>
            </a:extLst>
          </p:cNvPr>
          <p:cNvCxnSpPr/>
          <p:nvPr/>
        </p:nvCxnSpPr>
        <p:spPr>
          <a:xfrm>
            <a:off x="3703899" y="3518704"/>
            <a:ext cx="15162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593AF2-2CC1-E9FB-5D12-999D9267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6730"/>
            <a:ext cx="2057400" cy="365125"/>
          </a:xfrm>
        </p:spPr>
        <p:txBody>
          <a:bodyPr/>
          <a:lstStyle/>
          <a:p>
            <a:fld id="{56CEDED1-D8FA-4455-959E-92FF4F6C8D11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7914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03AB0-622B-4FC4-89C5-38AD31AF1BB3}"/>
              </a:ext>
            </a:extLst>
          </p:cNvPr>
          <p:cNvSpPr txBox="1"/>
          <p:nvPr/>
        </p:nvSpPr>
        <p:spPr>
          <a:xfrm>
            <a:off x="193040" y="298816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Data sets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69C3F8-AE19-F553-38E1-297EC41F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503035"/>
            <a:ext cx="2057400" cy="365125"/>
          </a:xfrm>
        </p:spPr>
        <p:txBody>
          <a:bodyPr/>
          <a:lstStyle/>
          <a:p>
            <a:fld id="{56CEDED1-D8FA-4455-959E-92FF4F6C8D11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ED4558-39AD-28B2-C039-4278B0024325}"/>
              </a:ext>
            </a:extLst>
          </p:cNvPr>
          <p:cNvGrpSpPr/>
          <p:nvPr/>
        </p:nvGrpSpPr>
        <p:grpSpPr>
          <a:xfrm>
            <a:off x="499672" y="1334105"/>
            <a:ext cx="3848939" cy="800219"/>
            <a:chOff x="499672" y="1334105"/>
            <a:chExt cx="3848939" cy="8002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272851-EAD3-4281-B59B-6034D7B46187}"/>
                </a:ext>
              </a:extLst>
            </p:cNvPr>
            <p:cNvSpPr txBox="1"/>
            <p:nvPr/>
          </p:nvSpPr>
          <p:spPr>
            <a:xfrm>
              <a:off x="499672" y="1334105"/>
              <a:ext cx="1515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Calibri" panose="020F0502020204030204" pitchFamily="34" charset="0"/>
                <a:buChar char="‖"/>
              </a:pP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Column</a:t>
              </a:r>
              <a:endPara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DF6B6E-F1C8-3FF4-E9FA-06846ED998D4}"/>
                </a:ext>
              </a:extLst>
            </p:cNvPr>
            <p:cNvSpPr txBox="1"/>
            <p:nvPr/>
          </p:nvSpPr>
          <p:spPr>
            <a:xfrm>
              <a:off x="499672" y="1795770"/>
              <a:ext cx="38489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Temperature Humidity RawH2 Pressure CNT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B879E43-BE63-756F-EF9F-72EE0D24D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43" y="2477673"/>
            <a:ext cx="2520000" cy="19756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CF5BE91-DA48-38FA-C872-4D2AC77FB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550" y="2503668"/>
            <a:ext cx="2520000" cy="195942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BE08836-A716-AE4F-55B0-360B9C769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3058" y="2503668"/>
            <a:ext cx="2520000" cy="192646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4B626FB-3C60-F12E-269B-C5A6481536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610" y="4431510"/>
            <a:ext cx="2520000" cy="19318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5B9FAE3-53AD-84AC-3228-C0147BDCA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6017" y="4431510"/>
            <a:ext cx="2520000" cy="19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6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03AB0-622B-4FC4-89C5-38AD31AF1BB3}"/>
              </a:ext>
            </a:extLst>
          </p:cNvPr>
          <p:cNvSpPr txBox="1"/>
          <p:nvPr/>
        </p:nvSpPr>
        <p:spPr>
          <a:xfrm>
            <a:off x="193040" y="298816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Data sets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69C3F8-AE19-F553-38E1-297EC41F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503035"/>
            <a:ext cx="2057400" cy="365125"/>
          </a:xfrm>
        </p:spPr>
        <p:txBody>
          <a:bodyPr/>
          <a:lstStyle/>
          <a:p>
            <a:fld id="{56CEDED1-D8FA-4455-959E-92FF4F6C8D11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ED4558-39AD-28B2-C039-4278B0024325}"/>
              </a:ext>
            </a:extLst>
          </p:cNvPr>
          <p:cNvGrpSpPr/>
          <p:nvPr/>
        </p:nvGrpSpPr>
        <p:grpSpPr>
          <a:xfrm>
            <a:off x="499672" y="1334105"/>
            <a:ext cx="3951851" cy="800219"/>
            <a:chOff x="499672" y="1334105"/>
            <a:chExt cx="3951851" cy="8002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272851-EAD3-4281-B59B-6034D7B46187}"/>
                </a:ext>
              </a:extLst>
            </p:cNvPr>
            <p:cNvSpPr txBox="1"/>
            <p:nvPr/>
          </p:nvSpPr>
          <p:spPr>
            <a:xfrm>
              <a:off x="499672" y="1334105"/>
              <a:ext cx="39518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Calibri" panose="020F0502020204030204" pitchFamily="34" charset="0"/>
                <a:buChar char="‖"/>
              </a:pP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Target Variable(Fire Alarm)</a:t>
              </a:r>
              <a:endPara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DF6B6E-F1C8-3FF4-E9FA-06846ED998D4}"/>
                </a:ext>
              </a:extLst>
            </p:cNvPr>
            <p:cNvSpPr txBox="1"/>
            <p:nvPr/>
          </p:nvSpPr>
          <p:spPr>
            <a:xfrm>
              <a:off x="499672" y="1795770"/>
              <a:ext cx="35479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Visualize the ‘Fire Alarm’ to image (13,1)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26445F65-BB90-1602-5249-1E01BF9EA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920" y="2328492"/>
            <a:ext cx="3312160" cy="354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56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6470857-124F-433A-A51E-CFAC0B548B4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 l="-6617" r="-661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83B942-CF2E-45DC-9FD3-D2487E609B19}"/>
              </a:ext>
            </a:extLst>
          </p:cNvPr>
          <p:cNvSpPr/>
          <p:nvPr/>
        </p:nvSpPr>
        <p:spPr>
          <a:xfrm>
            <a:off x="1394448" y="1754558"/>
            <a:ext cx="5754254" cy="3029528"/>
          </a:xfrm>
          <a:prstGeom prst="rect">
            <a:avLst/>
          </a:prstGeom>
          <a:noFill/>
          <a:ln w="57150">
            <a:solidFill>
              <a:srgbClr val="B11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66697F-4D40-4000-AC17-940F53658EA8}"/>
              </a:ext>
            </a:extLst>
          </p:cNvPr>
          <p:cNvSpPr/>
          <p:nvPr/>
        </p:nvSpPr>
        <p:spPr>
          <a:xfrm>
            <a:off x="1792577" y="2124013"/>
            <a:ext cx="5754254" cy="3029528"/>
          </a:xfrm>
          <a:prstGeom prst="rect">
            <a:avLst/>
          </a:prstGeom>
          <a:noFill/>
          <a:ln w="57150">
            <a:solidFill>
              <a:srgbClr val="B3B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66450-FCC9-4CC4-8DAD-F83CACA1D1F9}"/>
              </a:ext>
            </a:extLst>
          </p:cNvPr>
          <p:cNvSpPr txBox="1"/>
          <p:nvPr/>
        </p:nvSpPr>
        <p:spPr>
          <a:xfrm>
            <a:off x="2555563" y="2885072"/>
            <a:ext cx="403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Smoke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Detection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5AE60-7F25-4AE6-B782-DF3846E691E6}"/>
              </a:ext>
            </a:extLst>
          </p:cNvPr>
          <p:cNvSpPr txBox="1"/>
          <p:nvPr/>
        </p:nvSpPr>
        <p:spPr>
          <a:xfrm>
            <a:off x="2178678" y="3809211"/>
            <a:ext cx="4786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5A9D7C-CCA1-4E5E-A7E4-0ABD6D490191}"/>
              </a:ext>
            </a:extLst>
          </p:cNvPr>
          <p:cNvCxnSpPr/>
          <p:nvPr/>
        </p:nvCxnSpPr>
        <p:spPr>
          <a:xfrm>
            <a:off x="3703899" y="3518704"/>
            <a:ext cx="15162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593AF2-2CC1-E9FB-5D12-999D9267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6730"/>
            <a:ext cx="2057400" cy="365125"/>
          </a:xfrm>
        </p:spPr>
        <p:txBody>
          <a:bodyPr/>
          <a:lstStyle/>
          <a:p>
            <a:fld id="{56CEDED1-D8FA-4455-959E-92FF4F6C8D11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534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8BDC6-AC36-4236-AE97-A0F853F8FCC0}"/>
              </a:ext>
            </a:extLst>
          </p:cNvPr>
          <p:cNvSpPr/>
          <p:nvPr/>
        </p:nvSpPr>
        <p:spPr>
          <a:xfrm>
            <a:off x="-20320" y="851029"/>
            <a:ext cx="6759615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842DD-342C-4387-8123-2E22B61A9D29}"/>
              </a:ext>
            </a:extLst>
          </p:cNvPr>
          <p:cNvSpPr/>
          <p:nvPr/>
        </p:nvSpPr>
        <p:spPr>
          <a:xfrm>
            <a:off x="6851018" y="725001"/>
            <a:ext cx="2292982" cy="127321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293CEF4-5757-43CD-B5A0-327E7626A17C}"/>
              </a:ext>
            </a:extLst>
          </p:cNvPr>
          <p:cNvSpPr/>
          <p:nvPr/>
        </p:nvSpPr>
        <p:spPr>
          <a:xfrm rot="5400000" flipV="1">
            <a:off x="6669146" y="795814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D1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4CD2-5F92-44A4-9456-883AAE2009C7}"/>
              </a:ext>
            </a:extLst>
          </p:cNvPr>
          <p:cNvSpPr/>
          <p:nvPr/>
        </p:nvSpPr>
        <p:spPr>
          <a:xfrm>
            <a:off x="0" y="885463"/>
            <a:ext cx="6759615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A2AB99-6CFD-4C95-88E7-1D35CDFBE409}"/>
              </a:ext>
            </a:extLst>
          </p:cNvPr>
          <p:cNvSpPr/>
          <p:nvPr/>
        </p:nvSpPr>
        <p:spPr>
          <a:xfrm>
            <a:off x="6871338" y="759435"/>
            <a:ext cx="2272662" cy="127321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2DDE04-7696-4204-AF94-31D2559DF6AF}"/>
              </a:ext>
            </a:extLst>
          </p:cNvPr>
          <p:cNvSpPr/>
          <p:nvPr/>
        </p:nvSpPr>
        <p:spPr>
          <a:xfrm rot="5400000" flipV="1">
            <a:off x="6689466" y="830248"/>
            <a:ext cx="252021" cy="111723"/>
          </a:xfrm>
          <a:prstGeom prst="parallelogram">
            <a:avLst>
              <a:gd name="adj" fmla="val 111213"/>
            </a:avLst>
          </a:prstGeom>
          <a:solidFill>
            <a:srgbClr val="E5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03AB0-622B-4FC4-89C5-38AD31AF1BB3}"/>
              </a:ext>
            </a:extLst>
          </p:cNvPr>
          <p:cNvSpPr txBox="1"/>
          <p:nvPr/>
        </p:nvSpPr>
        <p:spPr>
          <a:xfrm>
            <a:off x="193040" y="298816"/>
            <a:ext cx="1130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92D2-B81F-4BAD-A7BB-44FC4C84D141}"/>
              </a:ext>
            </a:extLst>
          </p:cNvPr>
          <p:cNvSpPr/>
          <p:nvPr/>
        </p:nvSpPr>
        <p:spPr>
          <a:xfrm>
            <a:off x="6344458" y="2710848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6616D6-22AD-4275-A7E4-B90A56155D90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D6C9E-7846-4BD8-B4FF-CBAC4F57A7D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C0C15C-3721-4268-B063-BA1A9BE7F9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69C3F8-AE19-F553-38E1-297EC41F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503035"/>
            <a:ext cx="2057400" cy="365125"/>
          </a:xfrm>
        </p:spPr>
        <p:txBody>
          <a:bodyPr/>
          <a:lstStyle/>
          <a:p>
            <a:fld id="{56CEDED1-D8FA-4455-959E-92FF4F6C8D11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ED4558-39AD-28B2-C039-4278B0024325}"/>
              </a:ext>
            </a:extLst>
          </p:cNvPr>
          <p:cNvGrpSpPr/>
          <p:nvPr/>
        </p:nvGrpSpPr>
        <p:grpSpPr>
          <a:xfrm>
            <a:off x="499672" y="1334105"/>
            <a:ext cx="2045753" cy="800219"/>
            <a:chOff x="499672" y="1334105"/>
            <a:chExt cx="2045753" cy="8002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272851-EAD3-4281-B59B-6034D7B46187}"/>
                </a:ext>
              </a:extLst>
            </p:cNvPr>
            <p:cNvSpPr txBox="1"/>
            <p:nvPr/>
          </p:nvSpPr>
          <p:spPr>
            <a:xfrm>
              <a:off x="499672" y="1334105"/>
              <a:ext cx="2045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Calibri" panose="020F0502020204030204" pitchFamily="34" charset="0"/>
                <a:buChar char="‖"/>
              </a:pP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 shape</a:t>
              </a:r>
              <a:endPara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DF6B6E-F1C8-3FF4-E9FA-06846ED998D4}"/>
                </a:ext>
              </a:extLst>
            </p:cNvPr>
            <p:cNvSpPr txBox="1"/>
            <p:nvPr/>
          </p:nvSpPr>
          <p:spPr>
            <a:xfrm>
              <a:off x="499672" y="1795770"/>
              <a:ext cx="10086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(13, 1)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2910538-A684-FF07-A4F3-0A6ECFD5C7AE}"/>
              </a:ext>
            </a:extLst>
          </p:cNvPr>
          <p:cNvGrpSpPr/>
          <p:nvPr/>
        </p:nvGrpSpPr>
        <p:grpSpPr>
          <a:xfrm>
            <a:off x="499672" y="3915870"/>
            <a:ext cx="2969724" cy="1046440"/>
            <a:chOff x="499672" y="1334105"/>
            <a:chExt cx="2969724" cy="10464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CF7535-C53C-06D5-1A8B-6C0EC8632C99}"/>
                </a:ext>
              </a:extLst>
            </p:cNvPr>
            <p:cNvSpPr txBox="1"/>
            <p:nvPr/>
          </p:nvSpPr>
          <p:spPr>
            <a:xfrm>
              <a:off x="499672" y="1334105"/>
              <a:ext cx="2969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Calibri" panose="020F0502020204030204" pitchFamily="34" charset="0"/>
                <a:buChar char="‖"/>
              </a:pP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Activation function</a:t>
              </a:r>
              <a:endPara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9BF0DC-78E3-FD03-324F-84EBBC095417}"/>
                </a:ext>
              </a:extLst>
            </p:cNvPr>
            <p:cNvSpPr txBox="1"/>
            <p:nvPr/>
          </p:nvSpPr>
          <p:spPr>
            <a:xfrm>
              <a:off x="499672" y="1795770"/>
              <a:ext cx="26190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Convolution layers :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relu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Last Dense layer : sigmoid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CB6247A-C7E4-EA1A-6DF8-3B379AA6688D}"/>
              </a:ext>
            </a:extLst>
          </p:cNvPr>
          <p:cNvGrpSpPr/>
          <p:nvPr/>
        </p:nvGrpSpPr>
        <p:grpSpPr>
          <a:xfrm>
            <a:off x="499672" y="5206752"/>
            <a:ext cx="2128531" cy="800219"/>
            <a:chOff x="499672" y="1334105"/>
            <a:chExt cx="2128531" cy="80021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3E5FAD-E7FE-70AA-35E0-8550F854B285}"/>
                </a:ext>
              </a:extLst>
            </p:cNvPr>
            <p:cNvSpPr txBox="1"/>
            <p:nvPr/>
          </p:nvSpPr>
          <p:spPr>
            <a:xfrm>
              <a:off x="499672" y="1334105"/>
              <a:ext cx="1072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Calibri" panose="020F0502020204030204" pitchFamily="34" charset="0"/>
                <a:buChar char="‖"/>
              </a:pP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Loss</a:t>
              </a:r>
              <a:endPara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DCDE2F-4555-D4FC-8AAB-D3F213A6F9BA}"/>
                </a:ext>
              </a:extLst>
            </p:cNvPr>
            <p:cNvSpPr txBox="1"/>
            <p:nvPr/>
          </p:nvSpPr>
          <p:spPr>
            <a:xfrm>
              <a:off x="499672" y="1795770"/>
              <a:ext cx="21285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Binary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crossentropy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8ED0EC6-764D-0D48-4BCC-2AA7BE13F64B}"/>
              </a:ext>
            </a:extLst>
          </p:cNvPr>
          <p:cNvGrpSpPr/>
          <p:nvPr/>
        </p:nvGrpSpPr>
        <p:grpSpPr>
          <a:xfrm>
            <a:off x="499672" y="2378766"/>
            <a:ext cx="3169842" cy="1292662"/>
            <a:chOff x="499672" y="1334105"/>
            <a:chExt cx="3169842" cy="129266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517833-7D74-668D-BEFF-E1A4804FFD24}"/>
                </a:ext>
              </a:extLst>
            </p:cNvPr>
            <p:cNvSpPr txBox="1"/>
            <p:nvPr/>
          </p:nvSpPr>
          <p:spPr>
            <a:xfrm>
              <a:off x="499672" y="1334105"/>
              <a:ext cx="22220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Calibri" panose="020F0502020204030204" pitchFamily="34" charset="0"/>
                <a:buChar char="‖"/>
              </a:pP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Split Data set</a:t>
              </a:r>
              <a:endPara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234133-78A0-6459-6FF5-9A5F484D74E6}"/>
                </a:ext>
              </a:extLst>
            </p:cNvPr>
            <p:cNvSpPr txBox="1"/>
            <p:nvPr/>
          </p:nvSpPr>
          <p:spPr>
            <a:xfrm>
              <a:off x="499672" y="1795770"/>
              <a:ext cx="31698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Train dataset : 40,083(64%)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Validation dataset : 10,021(16%)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Test dataset : 12,526(20%)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945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11842</TotalTime>
  <Words>454</Words>
  <Application>Microsoft Office PowerPoint</Application>
  <PresentationFormat>화면 슬라이드 쇼(4:3)</PresentationFormat>
  <Paragraphs>149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noto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윤준건</dc:creator>
  <cp:lastModifiedBy>bigdata</cp:lastModifiedBy>
  <cp:revision>24</cp:revision>
  <dcterms:created xsi:type="dcterms:W3CDTF">2018-12-14T07:58:26Z</dcterms:created>
  <dcterms:modified xsi:type="dcterms:W3CDTF">2023-06-29T07:28:22Z</dcterms:modified>
</cp:coreProperties>
</file>